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2" r:id="rId1"/>
  </p:sldMasterIdLst>
  <p:notesMasterIdLst>
    <p:notesMasterId r:id="rId6"/>
  </p:notesMasterIdLst>
  <p:sldIdLst>
    <p:sldId id="256" r:id="rId2"/>
    <p:sldId id="261" r:id="rId3"/>
    <p:sldId id="262" r:id="rId4"/>
    <p:sldId id="258" r:id="rId5"/>
  </p:sldIdLst>
  <p:sldSz cx="6858000" cy="9144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610914B-258F-4B64-8760-763DAD26795F}">
          <p14:sldIdLst>
            <p14:sldId id="256"/>
            <p14:sldId id="261"/>
            <p14:sldId id="262"/>
          </p14:sldIdLst>
        </p14:section>
        <p14:section name="Раздел без заголовка" id="{48AFFC37-7B65-45CB-9C97-8F38DD769B5E}">
          <p14:sldIdLst>
            <p14:sldId id="258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0000"/>
    <a:srgbClr val="4204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 autoAdjust="0"/>
    <p:restoredTop sz="94286" autoAdjust="0"/>
  </p:normalViewPr>
  <p:slideViewPr>
    <p:cSldViewPr>
      <p:cViewPr>
        <p:scale>
          <a:sx n="100" d="100"/>
          <a:sy n="100" d="100"/>
        </p:scale>
        <p:origin x="-1014" y="186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9BE6DA-3B92-43E3-A1B5-D16F00B4848D}" type="datetimeFigureOut">
              <a:rPr lang="ru-RU" smtClean="0"/>
              <a:pPr/>
              <a:t>15.06.2019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030413" y="746125"/>
            <a:ext cx="2797175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4B7103-5CBA-4587-9D24-D88B296AB7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9305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030413" y="746125"/>
            <a:ext cx="2797175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4B7103-5CBA-4587-9D24-D88B296AB7E1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30500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074420" y="479864"/>
            <a:ext cx="5554980" cy="1962912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074420" y="2466752"/>
            <a:ext cx="5554980" cy="23368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15.06.2019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691075" y="1885069"/>
            <a:ext cx="157734" cy="280416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867882" y="1793355"/>
            <a:ext cx="48006" cy="85344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15.06.2019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143500" y="366186"/>
            <a:ext cx="1371600" cy="7802033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57250" y="366188"/>
            <a:ext cx="4171950" cy="7802033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15.06.2019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15.06.2019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712168" y="-72"/>
            <a:ext cx="5143500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33794" y="3467100"/>
            <a:ext cx="4800600" cy="3048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33794" y="1422400"/>
            <a:ext cx="4800600" cy="2012949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15.06.2019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1714500" y="0"/>
            <a:ext cx="57150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29241" y="3752875"/>
            <a:ext cx="157734" cy="280416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806048" y="3661160"/>
            <a:ext cx="48006" cy="85344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6706" y="365760"/>
            <a:ext cx="5623560" cy="1524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76706" y="2032000"/>
            <a:ext cx="2743200" cy="62179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957066" y="2032000"/>
            <a:ext cx="2743200" cy="62179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15.06.2019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6880448"/>
            <a:ext cx="6172200" cy="1524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437704"/>
            <a:ext cx="3017520" cy="85344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3497580" y="437704"/>
            <a:ext cx="3017520" cy="85344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342900" y="1292448"/>
            <a:ext cx="3017520" cy="54864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97580" y="1292448"/>
            <a:ext cx="3017520" cy="54864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15.06.2019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6706" y="365760"/>
            <a:ext cx="5623560" cy="1524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15.06.2019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61238" y="0"/>
            <a:ext cx="6096762" cy="9144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15.06.2019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761238" y="-72"/>
            <a:ext cx="54864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289037"/>
            <a:ext cx="2857500" cy="154940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42900" y="1875952"/>
            <a:ext cx="2857500" cy="931333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42900" y="2844801"/>
            <a:ext cx="6115050" cy="532341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15.06.2019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15172" y="1422400"/>
            <a:ext cx="2057400" cy="26416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15.06.2019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71500" y="1422400"/>
            <a:ext cx="3429000" cy="6096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28650" y="1524005"/>
            <a:ext cx="3314700" cy="468604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297544" y="1272455"/>
            <a:ext cx="514350" cy="272413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3752750" y="1249048"/>
            <a:ext cx="486918" cy="272413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8650" y="6400800"/>
            <a:ext cx="3314700" cy="1016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611945" y="-1087896"/>
            <a:ext cx="1229165" cy="2185183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26613" y="28137"/>
            <a:ext cx="1276643" cy="2269588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37161" y="1406770"/>
            <a:ext cx="844288" cy="1470165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759655" y="-72"/>
            <a:ext cx="6098345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6706" y="366184"/>
            <a:ext cx="5623560" cy="1524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076706" y="1930400"/>
            <a:ext cx="5623560" cy="64008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2686050" y="8407400"/>
            <a:ext cx="1600200" cy="63500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202FC766-7B01-4D1A-8366-CEB4CE4C3223}" type="datetimeFigureOut">
              <a:rPr lang="ru-RU" smtClean="0"/>
              <a:pPr/>
              <a:t>15.06.2019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4286250" y="8407400"/>
            <a:ext cx="2171700" cy="63500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6460236" y="8407400"/>
            <a:ext cx="342900" cy="63500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761238" y="-72"/>
            <a:ext cx="54864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18" Type="http://schemas.openxmlformats.org/officeDocument/2006/relationships/image" Target="../media/image2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17" Type="http://schemas.openxmlformats.org/officeDocument/2006/relationships/image" Target="../media/image21.png"/><Relationship Id="rId2" Type="http://schemas.openxmlformats.org/officeDocument/2006/relationships/image" Target="../media/image6.png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10" Type="http://schemas.openxmlformats.org/officeDocument/2006/relationships/image" Target="../media/image14.png"/><Relationship Id="rId19" Type="http://schemas.openxmlformats.org/officeDocument/2006/relationships/image" Target="../media/image23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17" Type="http://schemas.openxmlformats.org/officeDocument/2006/relationships/image" Target="../media/image41.png"/><Relationship Id="rId2" Type="http://schemas.openxmlformats.org/officeDocument/2006/relationships/image" Target="../media/image26.png"/><Relationship Id="rId16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5" Type="http://schemas.openxmlformats.org/officeDocument/2006/relationships/image" Target="../media/image3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Relationship Id="rId14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 descr="C:\Users\ПК\Pictures\470x0_1ej2PB4fsd8DfcGDYqNitxNkMbGcy3Z7___jpg____4_8be6a88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8481" y="3322318"/>
            <a:ext cx="1770880" cy="993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2259632" y="2204589"/>
            <a:ext cx="1512168" cy="63702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513034" y="938719"/>
            <a:ext cx="2564904" cy="136815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</a:t>
            </a:r>
            <a:endParaRPr lang="ru-RU" sz="28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64703" y="1763688"/>
            <a:ext cx="2232248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88640" y="-47615"/>
            <a:ext cx="619268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Школьный Калейдоскоп</a:t>
            </a:r>
            <a:endParaRPr lang="ru-RU" sz="36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3833664" y="3395921"/>
            <a:ext cx="3024336" cy="115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dirty="0" smtClean="0">
              <a:solidFill>
                <a:srgbClr val="000000"/>
              </a:solidFill>
              <a:latin typeface="Verdana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erdana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dirty="0" smtClean="0">
              <a:solidFill>
                <a:srgbClr val="000000"/>
              </a:solidFill>
              <a:latin typeface="Verdana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</a:b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430782" y="5"/>
            <a:ext cx="1427221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dirty="0" smtClean="0"/>
              <a:t>Ежемесячное издание     </a:t>
            </a:r>
          </a:p>
          <a:p>
            <a:pPr algn="ctr"/>
            <a:r>
              <a:rPr lang="ru-RU" sz="1100" dirty="0" smtClean="0"/>
              <a:t>май 2019</a:t>
            </a:r>
          </a:p>
          <a:p>
            <a:pPr algn="ctr"/>
            <a:r>
              <a:rPr lang="ru-RU" sz="1100" dirty="0" smtClean="0"/>
              <a:t>МБОУ «СОШ №24»                     №</a:t>
            </a:r>
            <a:r>
              <a:rPr lang="ru-RU" sz="1100" dirty="0"/>
              <a:t>9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51447" y="8746580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9045624" y="785726"/>
            <a:ext cx="2160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25145" y="7092282"/>
            <a:ext cx="223224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/>
              <a:t>.</a:t>
            </a:r>
            <a:endParaRPr lang="ru-RU" sz="1100" dirty="0"/>
          </a:p>
        </p:txBody>
      </p:sp>
      <p:sp>
        <p:nvSpPr>
          <p:cNvPr id="9" name="TextBox 8"/>
          <p:cNvSpPr txBox="1"/>
          <p:nvPr/>
        </p:nvSpPr>
        <p:spPr>
          <a:xfrm>
            <a:off x="1393023" y="5445388"/>
            <a:ext cx="35054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789087" y="1365717"/>
            <a:ext cx="60689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 smtClean="0"/>
              <a:t>     </a:t>
            </a:r>
            <a:endParaRPr lang="ru-RU" sz="1200" dirty="0"/>
          </a:p>
        </p:txBody>
      </p:sp>
      <p:sp>
        <p:nvSpPr>
          <p:cNvPr id="6" name="TextBox 5"/>
          <p:cNvSpPr txBox="1"/>
          <p:nvPr/>
        </p:nvSpPr>
        <p:spPr>
          <a:xfrm>
            <a:off x="332656" y="1112821"/>
            <a:ext cx="41311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    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085184" y="5940152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9" name="Rectangle 8"/>
          <p:cNvSpPr>
            <a:spLocks noChangeArrowheads="1"/>
          </p:cNvSpPr>
          <p:nvPr/>
        </p:nvSpPr>
        <p:spPr bwMode="auto">
          <a:xfrm>
            <a:off x="3236319" y="97795"/>
            <a:ext cx="385362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1603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160338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 Neue"/>
                <a:cs typeface="Arial" pitchFamily="34" charset="0"/>
              </a:rPr>
              <a:t>!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45653" y="1763688"/>
            <a:ext cx="609329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/>
              <a:t>           Заканчивается </a:t>
            </a:r>
            <a:r>
              <a:rPr lang="ru-RU" sz="1400" dirty="0"/>
              <a:t>еще один учебный год, скоро закроются учебники и лягут в шкаф тетради. </a:t>
            </a:r>
            <a:r>
              <a:rPr lang="ru-RU" sz="1400" dirty="0" smtClean="0"/>
              <a:t>Поздравляем </a:t>
            </a:r>
            <a:r>
              <a:rPr lang="ru-RU" sz="1400" dirty="0"/>
              <a:t>с началом каникул, </a:t>
            </a:r>
            <a:r>
              <a:rPr lang="ru-RU" sz="1400" dirty="0" smtClean="0"/>
              <a:t>желаем </a:t>
            </a:r>
            <a:r>
              <a:rPr lang="ru-RU" sz="1400" dirty="0"/>
              <a:t>не только хорошо отдохнуть, но и набраться сил для получения знаний в следующем году. Пусть каникулы пройдут весело и интересно, </a:t>
            </a:r>
            <a:r>
              <a:rPr lang="ru-RU" sz="1400" dirty="0" smtClean="0"/>
              <a:t>желаем </a:t>
            </a:r>
            <a:r>
              <a:rPr lang="ru-RU" sz="1400" dirty="0"/>
              <a:t>приятно провести время, открыть для себя новые горизонты, вернуться к занятиям с новыми силами и в хорошем настроении. Удачи, отличного настроения и продуктивной работы в следующем учебном году!</a:t>
            </a:r>
            <a:br>
              <a:rPr lang="ru-RU" sz="1400" dirty="0"/>
            </a:br>
            <a:r>
              <a:rPr lang="ru-RU" sz="1400" dirty="0" smtClean="0"/>
              <a:t>                                                                                                </a:t>
            </a:r>
            <a:endParaRPr lang="ru-RU" sz="1200" dirty="0"/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087" y="537928"/>
            <a:ext cx="4728145" cy="1273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 descr="C:\Users\ПК\Pictures\untitled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8997" y="884119"/>
            <a:ext cx="1021312" cy="843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745653" y="3739158"/>
            <a:ext cx="6093296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/>
              <a:t>На носу экзамены…</a:t>
            </a:r>
          </a:p>
          <a:p>
            <a:r>
              <a:rPr lang="ru-RU" sz="1400" dirty="0" smtClean="0"/>
              <a:t>(</a:t>
            </a:r>
            <a:r>
              <a:rPr lang="ru-RU" sz="1400" i="1" dirty="0" smtClean="0"/>
              <a:t>психологические советы ученикам и родителям</a:t>
            </a:r>
            <a:r>
              <a:rPr lang="ru-RU" sz="1400" dirty="0" smtClean="0"/>
              <a:t>)</a:t>
            </a:r>
          </a:p>
          <a:p>
            <a:pPr algn="just"/>
            <a:r>
              <a:rPr lang="ru-RU" sz="1200" dirty="0"/>
              <a:t>В экзаменационную пору основная задача родителей - создать оптимальные комфортные условия для подготовки ребенка и... не мешать ему. Поощрение, поддержка, реальная помощь, а главное - спокойствие взрослых помогают ребенку успешно справиться с собственным волнением. </a:t>
            </a:r>
          </a:p>
          <a:p>
            <a:pPr algn="just"/>
            <a:r>
              <a:rPr lang="ru-RU" sz="1200" dirty="0"/>
              <a:t>Не запугивайте ребенка, не напоминайте ему о сложности и ответственности предстоящих экзаменов. Это не повышает мотивацию, а только создает эмоциональные барьеры, которые сам ребенок преодолеть не может. </a:t>
            </a:r>
            <a:endParaRPr lang="ru-RU" sz="1200" dirty="0" smtClean="0"/>
          </a:p>
          <a:p>
            <a:pPr algn="just"/>
            <a:r>
              <a:rPr lang="ru-RU" sz="1200" dirty="0" smtClean="0"/>
              <a:t>Очень важно скорректировать ожидания выпускника. Объясните: для хорошего результата совсем не обязательно отвечать на все вопросы ЕГЭ. Гораздо эффективнее спокойно дать ответы на те вопросы, которые он знает наверняка, чем переживать из-за нерешенных заданий. </a:t>
            </a:r>
          </a:p>
          <a:p>
            <a:pPr algn="just"/>
            <a:r>
              <a:rPr lang="ru-RU" sz="1200" dirty="0" smtClean="0"/>
              <a:t>Независимо </a:t>
            </a:r>
            <a:r>
              <a:rPr lang="ru-RU" sz="1200" dirty="0"/>
              <a:t>от результата экзамена, часто, щедро и от всей души говорите ему о том, что он (она) - самый(</a:t>
            </a:r>
            <a:r>
              <a:rPr lang="ru-RU" sz="1200" dirty="0" err="1"/>
              <a:t>ая</a:t>
            </a:r>
            <a:r>
              <a:rPr lang="ru-RU" sz="1200" dirty="0"/>
              <a:t>) любимый(</a:t>
            </a:r>
            <a:r>
              <a:rPr lang="ru-RU" sz="1200" dirty="0" err="1"/>
              <a:t>ая</a:t>
            </a:r>
            <a:r>
              <a:rPr lang="ru-RU" sz="1200" dirty="0"/>
              <a:t>), и что все у него (неё) в жизни получится! Вера в успех, уверенность в своем ребенке, его возможностях, стимулирующая помощь в виде похвалы и одобрения очень важны, ведь "от хорошего слова даже кактусы лучше растут". </a:t>
            </a:r>
          </a:p>
          <a:p>
            <a:pPr algn="just"/>
            <a:r>
              <a:rPr lang="ru-RU" sz="1200" dirty="0"/>
              <a:t>ЕГЭ </a:t>
            </a:r>
            <a:r>
              <a:rPr lang="ru-RU" sz="1200" dirty="0" smtClean="0"/>
              <a:t>- </a:t>
            </a:r>
            <a:r>
              <a:rPr lang="ru-RU" sz="1200" dirty="0"/>
              <a:t>лишь одно из жизненных испытаний, многих из которых еще предстоит пройти. Не придавайте событию слишком высокую важность, чтобы не увеличивать волнение. </a:t>
            </a:r>
          </a:p>
          <a:p>
            <a:pPr algn="just"/>
            <a:r>
              <a:rPr lang="ru-RU" sz="1200" dirty="0"/>
              <a:t>При правильном подходе экзамены могут служить средством самоутверждения и повышением личностной самооценки. </a:t>
            </a:r>
          </a:p>
          <a:p>
            <a:pPr algn="just"/>
            <a:r>
              <a:rPr lang="ru-RU" sz="1200" dirty="0"/>
              <a:t>Заранее поставьте перед собой цель, которая Вам по силам. Никто не может всегда быть совершенным. Пусть достижения не всегда совпадают с идеалом, зато они Ваши личные. </a:t>
            </a:r>
          </a:p>
          <a:p>
            <a:pPr algn="just"/>
            <a:r>
              <a:rPr lang="ru-RU" sz="1200" dirty="0"/>
              <a:t>Не стоит бояться ошибок. Известно, что не ошибается тот, кто ничего не делает. </a:t>
            </a:r>
          </a:p>
          <a:p>
            <a:pPr algn="just"/>
            <a:r>
              <a:rPr lang="ru-RU" sz="1200" dirty="0"/>
              <a:t>Люди, настроенные на успех, добиваются в жизни гораздо больше, чем те, кто старается избегать неудач. </a:t>
            </a:r>
          </a:p>
          <a:p>
            <a:endParaRPr lang="ru-RU" sz="1200" dirty="0" smtClean="0"/>
          </a:p>
          <a:p>
            <a:endParaRPr lang="ru-RU" sz="1400" dirty="0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086" y="3322318"/>
            <a:ext cx="1343770" cy="7456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9" name="Picture 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428124"/>
            <a:ext cx="1667078" cy="13664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6" name="Picture 1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0949" y="568332"/>
            <a:ext cx="1466850" cy="196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5" name="Picture 1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5849" y="7642092"/>
            <a:ext cx="1962150" cy="146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Овал 4"/>
          <p:cNvSpPr/>
          <p:nvPr/>
        </p:nvSpPr>
        <p:spPr>
          <a:xfrm>
            <a:off x="6237312" y="8820471"/>
            <a:ext cx="504056" cy="29453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2</a:t>
            </a: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9085" y="1794570"/>
            <a:ext cx="1466850" cy="196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1876203"/>
            <a:ext cx="2171353" cy="146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6305" y="2541173"/>
            <a:ext cx="1962150" cy="146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6935" y="2699792"/>
            <a:ext cx="1962150" cy="1656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468" y="3567683"/>
            <a:ext cx="1551062" cy="196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5890" y="3622923"/>
            <a:ext cx="1466850" cy="196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4849" y="4518273"/>
            <a:ext cx="1962150" cy="146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2490" y="5650159"/>
            <a:ext cx="1466850" cy="196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468" y="5665038"/>
            <a:ext cx="1637953" cy="196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9121" y="6141313"/>
            <a:ext cx="2186930" cy="146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3" name="Picture 15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468" y="7673004"/>
            <a:ext cx="1962150" cy="146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4" name="Picture 16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7964" y="7884369"/>
            <a:ext cx="2087885" cy="1220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6690" y="4179163"/>
            <a:ext cx="1466850" cy="196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2584" y="683389"/>
            <a:ext cx="2100336" cy="1847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814636" y="8061"/>
            <a:ext cx="5895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Всероссийский научно-технический конкурс среди юнармейцев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ИнтЭРА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67" name="Picture 1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5993" y="428124"/>
            <a:ext cx="1095375" cy="196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15360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543" y="0"/>
            <a:ext cx="1944216" cy="1554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9080" y="7164288"/>
            <a:ext cx="2142039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Овал 4"/>
          <p:cNvSpPr/>
          <p:nvPr/>
        </p:nvSpPr>
        <p:spPr>
          <a:xfrm>
            <a:off x="6237312" y="8820471"/>
            <a:ext cx="504056" cy="29453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3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4542" y="1450393"/>
            <a:ext cx="6066395" cy="76636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/>
              <a:t>Во </a:t>
            </a:r>
            <a:r>
              <a:rPr lang="ru-RU" sz="1200" b="1" dirty="0"/>
              <a:t>время прогулки по городу и другим населенным пунктам соблюдайте следующие требования безопасности: </a:t>
            </a:r>
            <a:r>
              <a:rPr lang="ru-RU" sz="1200" dirty="0"/>
              <a:t/>
            </a:r>
            <a:br>
              <a:rPr lang="ru-RU" sz="1200" dirty="0"/>
            </a:br>
            <a:r>
              <a:rPr lang="ru-RU" sz="1200" dirty="0"/>
              <a:t>- планируйте безопасный маршрут до места назначения и используйте его. </a:t>
            </a:r>
            <a:br>
              <a:rPr lang="ru-RU" sz="1200" dirty="0"/>
            </a:br>
            <a:r>
              <a:rPr lang="ru-RU" sz="1200" dirty="0"/>
              <a:t>Выбирайте хорошо освещенные улицы и избегайте прохождения мимо пустынных участков земли, аллей и строительных площадок. Идите длинным путем, если он безопасный. Постарайся возвращаться домой засветло;</a:t>
            </a:r>
            <a:br>
              <a:rPr lang="ru-RU" sz="1200" dirty="0"/>
            </a:br>
            <a:r>
              <a:rPr lang="ru-RU" sz="1200" dirty="0"/>
              <a:t>- избегай пустырей, парков, стадионов, темных дворов, подворотен, тоннелей;</a:t>
            </a:r>
            <a:br>
              <a:rPr lang="ru-RU" sz="1200" dirty="0"/>
            </a:br>
            <a:r>
              <a:rPr lang="ru-RU" sz="1200" dirty="0"/>
              <a:t>- знайте свой район: узнайте какие магазины, кафе, рестораны и другие учреждения открыты до позднего времени и где находится </a:t>
            </a:r>
            <a:r>
              <a:rPr lang="ru-RU" sz="1200" dirty="0" smtClean="0"/>
              <a:t>полиция, </a:t>
            </a:r>
            <a:r>
              <a:rPr lang="ru-RU" sz="1200" dirty="0"/>
              <a:t>опорный пункт правопорядка, комната приема участкового инспектора, пост охраны и т.д.;</a:t>
            </a:r>
            <a:br>
              <a:rPr lang="ru-RU" sz="1200" dirty="0"/>
            </a:br>
            <a:r>
              <a:rPr lang="ru-RU" sz="1200" dirty="0"/>
              <a:t>- не забывайте сообщать родителям с кем и куда Вы пошли, когда вернетесь, если задерживаетесь, то позвоните и предупредите;</a:t>
            </a:r>
            <a:br>
              <a:rPr lang="ru-RU" sz="1200" dirty="0"/>
            </a:br>
            <a:r>
              <a:rPr lang="ru-RU" sz="1200" dirty="0"/>
              <a:t>- при угрозе нападения подними шум, кричи, зови на помощь, а также смело применяй средства самозащиты;</a:t>
            </a:r>
            <a:br>
              <a:rPr lang="ru-RU" sz="1200" dirty="0"/>
            </a:br>
            <a:r>
              <a:rPr lang="ru-RU" sz="1200" dirty="0"/>
              <a:t>- отказывайся от предложений незнакомых людей проводить или подвезти тебя;</a:t>
            </a:r>
            <a:br>
              <a:rPr lang="ru-RU" sz="1200" dirty="0"/>
            </a:br>
            <a:r>
              <a:rPr lang="ru-RU" sz="1200" dirty="0"/>
              <a:t>- если заметишь, что кто-то преследует тебя, наблюдая за ним, перейди на другую сторону улицы; если догадка подтвердилась – беги к освещенному участку улицы или туда, где есть люди;</a:t>
            </a:r>
            <a:br>
              <a:rPr lang="ru-RU" sz="1200" dirty="0"/>
            </a:br>
            <a:r>
              <a:rPr lang="ru-RU" sz="1200" dirty="0"/>
              <a:t>- не щеголяйте дорогими украшениями или одеждой, сотовыми телефонами, крепче держите сумки;</a:t>
            </a:r>
            <a:br>
              <a:rPr lang="ru-RU" sz="1200" dirty="0"/>
            </a:br>
            <a:r>
              <a:rPr lang="ru-RU" sz="1200" dirty="0"/>
              <a:t>- не заходи в подъезд, если за тобой идет незнакомый человек. Сделай вид, что что-то забыл и задержись у подъезда;</a:t>
            </a:r>
            <a:br>
              <a:rPr lang="ru-RU" sz="1200" dirty="0"/>
            </a:br>
            <a:r>
              <a:rPr lang="ru-RU" sz="1200" dirty="0"/>
              <a:t>- не подходи к квартире и не открывай ее, если кто-то незнакомый находится в подъезде. Выйди из подъезда и подожди, пока незнакомец выйдет на улицу, после чего позвони соседям и попроси их проверить, нет ли посторонних на других этажах;</a:t>
            </a:r>
            <a:br>
              <a:rPr lang="ru-RU" sz="1200" dirty="0"/>
            </a:br>
            <a:r>
              <a:rPr lang="ru-RU" sz="1200" dirty="0"/>
              <a:t>- оказавшись в безопасности, немедленно сообщи в </a:t>
            </a:r>
            <a:r>
              <a:rPr lang="ru-RU" sz="1200" dirty="0" smtClean="0"/>
              <a:t>полицию, </a:t>
            </a:r>
            <a:r>
              <a:rPr lang="ru-RU" sz="1200" dirty="0"/>
              <a:t>расскажи соседям, родителям;</a:t>
            </a:r>
            <a:br>
              <a:rPr lang="ru-RU" sz="1200" dirty="0"/>
            </a:br>
            <a:r>
              <a:rPr lang="ru-RU" sz="1200" dirty="0"/>
              <a:t>- никогда не путешествуйте, пользуясь попутными автомобилями, отходите дальше от остановившегося около вас транспорта;</a:t>
            </a:r>
            <a:br>
              <a:rPr lang="ru-RU" sz="1200" dirty="0"/>
            </a:br>
            <a:r>
              <a:rPr lang="ru-RU" sz="1200" dirty="0"/>
              <a:t>- передвигайся по направлению движения машин, придерживаясь правой стороны. Наиболее безопасно – идти навстречу потоку транспортных средств по левой стороне дороги. </a:t>
            </a:r>
            <a:endParaRPr lang="ru-RU" sz="1200" dirty="0" smtClean="0"/>
          </a:p>
          <a:p>
            <a:r>
              <a:rPr lang="ru-RU" sz="1200" b="1" dirty="0" smtClean="0"/>
              <a:t>При </a:t>
            </a:r>
            <a:r>
              <a:rPr lang="ru-RU" sz="1200" b="1" dirty="0"/>
              <a:t>пользовании велосипедом</a:t>
            </a:r>
            <a:r>
              <a:rPr lang="ru-RU" sz="1200" dirty="0"/>
              <a:t/>
            </a:r>
            <a:br>
              <a:rPr lang="ru-RU" sz="1200" dirty="0"/>
            </a:br>
            <a:r>
              <a:rPr lang="ru-RU" sz="1200" dirty="0"/>
              <a:t>При езде на велосипеде по дорогам и улице с автомобильным движением необходимо соблюдать следующие правила:</a:t>
            </a:r>
            <a:br>
              <a:rPr lang="ru-RU" sz="1200" dirty="0"/>
            </a:br>
            <a:r>
              <a:rPr lang="ru-RU" sz="1200" dirty="0"/>
              <a:t>- пользуйтесь велосипедом, подходящем вашему росту;</a:t>
            </a:r>
            <a:br>
              <a:rPr lang="ru-RU" sz="1200" dirty="0"/>
            </a:br>
            <a:r>
              <a:rPr lang="ru-RU" sz="1200" dirty="0"/>
              <a:t>- не перевозите предметы, мешающие управлять велосипедом;</a:t>
            </a:r>
            <a:br>
              <a:rPr lang="ru-RU" sz="1200" dirty="0"/>
            </a:br>
            <a:r>
              <a:rPr lang="ru-RU" sz="1200" dirty="0"/>
              <a:t>- нельзя ездить на велосипеде вдвоем, без звонка и с неисправным тормозом;</a:t>
            </a:r>
            <a:br>
              <a:rPr lang="ru-RU" sz="1200" dirty="0"/>
            </a:br>
            <a:r>
              <a:rPr lang="ru-RU" sz="1200" dirty="0"/>
              <a:t>- не отпускайте руль из рук;</a:t>
            </a:r>
            <a:br>
              <a:rPr lang="ru-RU" sz="1200" dirty="0"/>
            </a:br>
            <a:r>
              <a:rPr lang="ru-RU" sz="1200" dirty="0"/>
              <a:t>- не делайте на дороге левый поворот;</a:t>
            </a:r>
            <a:br>
              <a:rPr lang="ru-RU" sz="1200" dirty="0"/>
            </a:br>
            <a:r>
              <a:rPr lang="ru-RU" sz="1200" dirty="0"/>
              <a:t>- нельзя ехать с близко идущим транспортом, цепляться за проходящий транспорт.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96827" y="107504"/>
            <a:ext cx="473411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/>
              <a:t>Дорогие ребята!                                                                                                                                            </a:t>
            </a:r>
            <a:r>
              <a:rPr lang="ru-RU" sz="1200" dirty="0" smtClean="0"/>
              <a:t>Жизнь, какой бы сложной она ни </a:t>
            </a:r>
            <a:r>
              <a:rPr lang="ru-RU" sz="1200" dirty="0"/>
              <a:t>была временами, замечательна.   Недаром мы все так дорожим ею. Однако существует немало опасностей, которые не только портят, но и </a:t>
            </a:r>
            <a:r>
              <a:rPr lang="ru-RU" sz="1200" dirty="0" smtClean="0"/>
              <a:t>отнимают </a:t>
            </a:r>
            <a:r>
              <a:rPr lang="ru-RU" sz="1200" dirty="0"/>
              <a:t>жизнь. Каждый по нелепой случайности может оказаться в ситуации, когда минуты решают: быть несчастному случаю (трагедии) или не быть</a:t>
            </a:r>
            <a:r>
              <a:rPr lang="ru-RU" sz="1200" dirty="0" smtClean="0"/>
              <a:t>.</a:t>
            </a:r>
          </a:p>
          <a:p>
            <a:pPr algn="ctr"/>
            <a:r>
              <a:rPr lang="ru-RU" sz="1200" dirty="0" smtClean="0"/>
              <a:t>Поэтому, всегда проявляйте внимание и будьте бдительны!</a:t>
            </a:r>
            <a:r>
              <a:rPr lang="ru-RU" sz="1200" dirty="0"/>
              <a:t/>
            </a:r>
            <a:br>
              <a:rPr lang="ru-RU" sz="1200" dirty="0"/>
            </a:b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10851431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10" name="Picture 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7883" y="6022493"/>
            <a:ext cx="1217273" cy="196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5505" y="1331640"/>
            <a:ext cx="318938" cy="48653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404664" y="-1364393"/>
            <a:ext cx="60212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200" dirty="0"/>
          </a:p>
          <a:p>
            <a:endParaRPr lang="ru-RU" sz="1200" dirty="0"/>
          </a:p>
          <a:p>
            <a:pPr algn="ctr"/>
            <a:endParaRPr lang="tt-RU" sz="1200" dirty="0"/>
          </a:p>
          <a:p>
            <a:pPr algn="ctr"/>
            <a:endParaRPr lang="tt-RU" sz="1200" dirty="0" smtClean="0"/>
          </a:p>
          <a:p>
            <a:pPr algn="ctr"/>
            <a:endParaRPr lang="tt-RU" sz="1200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6533872" y="8682340"/>
            <a:ext cx="3433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t-RU" sz="2400" dirty="0"/>
              <a:t>4</a:t>
            </a:r>
            <a:endParaRPr lang="ru-RU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7605465" y="1763688"/>
            <a:ext cx="1844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869749" y="-412552"/>
            <a:ext cx="603047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00" b="1" dirty="0"/>
              <a:t> </a:t>
            </a:r>
            <a:r>
              <a:rPr lang="ru-RU" sz="1100" b="1" dirty="0" smtClean="0"/>
              <a:t>                                                                             </a:t>
            </a:r>
            <a:endParaRPr lang="ru-RU" sz="1100" dirty="0"/>
          </a:p>
        </p:txBody>
      </p:sp>
      <p:sp>
        <p:nvSpPr>
          <p:cNvPr id="8" name="TextBox 7"/>
          <p:cNvSpPr txBox="1"/>
          <p:nvPr/>
        </p:nvSpPr>
        <p:spPr>
          <a:xfrm>
            <a:off x="8181530" y="5004048"/>
            <a:ext cx="606408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00" b="1" dirty="0" smtClean="0"/>
              <a:t>                                                       </a:t>
            </a:r>
            <a:endParaRPr lang="ru-RU" sz="11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-2087742" y="-610344"/>
            <a:ext cx="608217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/>
              <a:t>    </a:t>
            </a:r>
            <a:endParaRPr lang="ru-RU" sz="1100" dirty="0"/>
          </a:p>
        </p:txBody>
      </p:sp>
      <p:sp>
        <p:nvSpPr>
          <p:cNvPr id="7" name="TextBox 6"/>
          <p:cNvSpPr txBox="1"/>
          <p:nvPr/>
        </p:nvSpPr>
        <p:spPr>
          <a:xfrm>
            <a:off x="764707" y="611565"/>
            <a:ext cx="60932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1200" dirty="0" smtClean="0"/>
              <a:t>      </a:t>
            </a:r>
            <a:endParaRPr lang="ru-RU" sz="1050" dirty="0"/>
          </a:p>
        </p:txBody>
      </p:sp>
      <p:sp>
        <p:nvSpPr>
          <p:cNvPr id="18" name="Прямоугольник 17"/>
          <p:cNvSpPr/>
          <p:nvPr/>
        </p:nvSpPr>
        <p:spPr>
          <a:xfrm flipH="1">
            <a:off x="3717034" y="7596336"/>
            <a:ext cx="31831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 </a:t>
            </a:r>
            <a:endParaRPr lang="ru-RU" sz="1600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791725" y="7999586"/>
            <a:ext cx="5850617" cy="113087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586567" y="8107006"/>
            <a:ext cx="2815731" cy="8956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>
                <a:latin typeface="Verdana" pitchFamily="34" charset="0"/>
                <a:cs typeface="Arial" charset="0"/>
              </a:rPr>
              <a:t>Верстка и дизайн – </a:t>
            </a:r>
            <a:r>
              <a:rPr lang="ru-RU" sz="900" dirty="0" smtClean="0">
                <a:latin typeface="Verdana" pitchFamily="34" charset="0"/>
                <a:cs typeface="Arial" charset="0"/>
              </a:rPr>
              <a:t>Тимофеев Э.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 smtClean="0">
                <a:latin typeface="Verdana" pitchFamily="34" charset="0"/>
                <a:cs typeface="Arial" charset="0"/>
              </a:rPr>
              <a:t>Главный </a:t>
            </a:r>
            <a:r>
              <a:rPr lang="ru-RU" sz="900" dirty="0">
                <a:latin typeface="Verdana" pitchFamily="34" charset="0"/>
                <a:cs typeface="Arial" charset="0"/>
              </a:rPr>
              <a:t>редактор – </a:t>
            </a:r>
            <a:r>
              <a:rPr lang="ru-RU" sz="900" dirty="0" err="1">
                <a:latin typeface="Verdana" pitchFamily="34" charset="0"/>
                <a:cs typeface="Arial" charset="0"/>
              </a:rPr>
              <a:t>Бикмухаметова</a:t>
            </a:r>
            <a:r>
              <a:rPr lang="ru-RU" sz="900" dirty="0">
                <a:latin typeface="Verdana" pitchFamily="34" charset="0"/>
                <a:cs typeface="Arial" charset="0"/>
              </a:rPr>
              <a:t> Р.А.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>
                <a:latin typeface="Verdana" pitchFamily="34" charset="0"/>
                <a:cs typeface="Arial" charset="0"/>
              </a:rPr>
              <a:t>Корректор </a:t>
            </a:r>
            <a:r>
              <a:rPr lang="ru-RU" sz="900" dirty="0" smtClean="0">
                <a:latin typeface="Verdana" pitchFamily="34" charset="0"/>
                <a:cs typeface="Arial" charset="0"/>
              </a:rPr>
              <a:t>–Юсупова Л.Н.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 smtClean="0">
                <a:latin typeface="Verdana" pitchFamily="34" charset="0"/>
                <a:cs typeface="Arial" charset="0"/>
              </a:rPr>
              <a:t>Адрес </a:t>
            </a:r>
            <a:r>
              <a:rPr lang="ru-RU" sz="900" dirty="0">
                <a:latin typeface="Verdana" pitchFamily="34" charset="0"/>
                <a:cs typeface="Arial" charset="0"/>
              </a:rPr>
              <a:t>редакции – </a:t>
            </a:r>
            <a:r>
              <a:rPr lang="ru-RU" sz="900" dirty="0" err="1">
                <a:latin typeface="Verdana" pitchFamily="34" charset="0"/>
                <a:cs typeface="Arial" charset="0"/>
              </a:rPr>
              <a:t>г.Альметьевск</a:t>
            </a:r>
            <a:r>
              <a:rPr lang="ru-RU" sz="900" dirty="0">
                <a:latin typeface="Verdana" pitchFamily="34" charset="0"/>
                <a:cs typeface="Arial" charset="0"/>
              </a:rPr>
              <a:t>, ул. </a:t>
            </a:r>
            <a:endParaRPr lang="ru-RU" sz="900" dirty="0" smtClean="0">
              <a:latin typeface="Verdana" pitchFamily="34" charset="0"/>
              <a:cs typeface="Arial" charset="0"/>
            </a:endParaRP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 smtClean="0">
                <a:latin typeface="Verdana" pitchFamily="34" charset="0"/>
                <a:cs typeface="Arial" charset="0"/>
              </a:rPr>
              <a:t>Шевченко </a:t>
            </a:r>
            <a:r>
              <a:rPr lang="ru-RU" sz="900" dirty="0">
                <a:latin typeface="Verdana" pitchFamily="34" charset="0"/>
                <a:cs typeface="Arial" charset="0"/>
              </a:rPr>
              <a:t>136, Школа №24, </a:t>
            </a:r>
            <a:r>
              <a:rPr lang="ru-RU" sz="900" dirty="0" err="1">
                <a:latin typeface="Verdana" pitchFamily="34" charset="0"/>
                <a:cs typeface="Arial" charset="0"/>
              </a:rPr>
              <a:t>каб</a:t>
            </a:r>
            <a:r>
              <a:rPr lang="ru-RU" sz="900" dirty="0">
                <a:latin typeface="Verdana" pitchFamily="34" charset="0"/>
                <a:cs typeface="Arial" charset="0"/>
              </a:rPr>
              <a:t>. №302</a:t>
            </a:r>
          </a:p>
        </p:txBody>
      </p:sp>
      <p:sp>
        <p:nvSpPr>
          <p:cNvPr id="11" name="AutoShape 4" descr="https://e.mail.ru/cgi-bin/getattach?file=DSC00873.JPG&amp;id=14552138850000000247;0;2&amp;mode=attachment&amp;&amp;x-email=moy-shkola24%40mail.ru"/>
          <p:cNvSpPr>
            <a:spLocks noChangeAspect="1" noChangeArrowheads="1"/>
          </p:cNvSpPr>
          <p:nvPr/>
        </p:nvSpPr>
        <p:spPr bwMode="auto">
          <a:xfrm>
            <a:off x="155575" y="-14446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" name="AutoShape 6" descr="https://e.mail.ru/cgi-bin/getattach?file=DSC00873.JPG&amp;id=14552138850000000247;0;2&amp;mode=attachment&amp;&amp;x-email=moy-shkola24%40mail.ru"/>
          <p:cNvSpPr>
            <a:spLocks noChangeAspect="1" noChangeArrowheads="1"/>
          </p:cNvSpPr>
          <p:nvPr/>
        </p:nvSpPr>
        <p:spPr bwMode="auto">
          <a:xfrm>
            <a:off x="307975" y="794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749592" y="1663180"/>
            <a:ext cx="32429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                </a:t>
            </a:r>
            <a:endParaRPr lang="ru-RU" sz="1200" dirty="0"/>
          </a:p>
        </p:txBody>
      </p:sp>
      <p:sp>
        <p:nvSpPr>
          <p:cNvPr id="23" name="TextBox 22"/>
          <p:cNvSpPr txBox="1"/>
          <p:nvPr/>
        </p:nvSpPr>
        <p:spPr>
          <a:xfrm>
            <a:off x="764707" y="3141414"/>
            <a:ext cx="60932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/>
            </a:r>
            <a:br>
              <a:rPr lang="ru-RU" sz="1400" dirty="0"/>
            </a:br>
            <a:endParaRPr lang="ru-RU" sz="1400" dirty="0"/>
          </a:p>
        </p:txBody>
      </p:sp>
      <p:sp>
        <p:nvSpPr>
          <p:cNvPr id="3" name="TextBox 2"/>
          <p:cNvSpPr txBox="1"/>
          <p:nvPr/>
        </p:nvSpPr>
        <p:spPr>
          <a:xfrm>
            <a:off x="762006" y="7941"/>
            <a:ext cx="61276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ru-RU" sz="1200" dirty="0"/>
              <a:t>      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371070" y="1971249"/>
            <a:ext cx="33843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sz="14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12" descr="C:\Users\ПК\Desktop\1456481687_colorful-balloons-2-1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8627" y="8047740"/>
            <a:ext cx="1225246" cy="1082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C:\Users\ПК\Desktop\torzhiestviennaialinieikak1sientiabriaprishiolsientiabrdolghozhdannyidliashkolnikovosobiennozhielannyi_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7034" y="1448931"/>
            <a:ext cx="706731" cy="736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346" y="8047740"/>
            <a:ext cx="1633760" cy="1082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749593" y="21820"/>
            <a:ext cx="386042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1400" i="1" dirty="0">
                <a:solidFill>
                  <a:srgbClr val="FF0000"/>
                </a:solidFill>
              </a:rPr>
              <a:t>Вот и закончен последний урок.</a:t>
            </a:r>
            <a:br>
              <a:rPr lang="ru-RU" sz="1400" i="1" dirty="0">
                <a:solidFill>
                  <a:srgbClr val="FF0000"/>
                </a:solidFill>
              </a:rPr>
            </a:br>
            <a:r>
              <a:rPr lang="ru-RU" sz="1400" i="1" dirty="0">
                <a:solidFill>
                  <a:srgbClr val="FF0000"/>
                </a:solidFill>
              </a:rPr>
              <a:t>Жизнь открывает вам много дорог.</a:t>
            </a:r>
            <a:br>
              <a:rPr lang="ru-RU" sz="1400" i="1" dirty="0">
                <a:solidFill>
                  <a:srgbClr val="FF0000"/>
                </a:solidFill>
              </a:rPr>
            </a:br>
            <a:r>
              <a:rPr lang="ru-RU" sz="1400" i="1" dirty="0">
                <a:solidFill>
                  <a:srgbClr val="FF0000"/>
                </a:solidFill>
              </a:rPr>
              <a:t>Школьные годы мгновенно промчались.</a:t>
            </a:r>
            <a:br>
              <a:rPr lang="ru-RU" sz="1400" i="1" dirty="0">
                <a:solidFill>
                  <a:srgbClr val="FF0000"/>
                </a:solidFill>
              </a:rPr>
            </a:br>
            <a:r>
              <a:rPr lang="ru-RU" sz="1400" i="1" dirty="0">
                <a:solidFill>
                  <a:srgbClr val="FF0000"/>
                </a:solidFill>
              </a:rPr>
              <a:t>Мы вам желаем, чтоб вы постарались</a:t>
            </a:r>
          </a:p>
          <a:p>
            <a:pPr fontAlgn="base"/>
            <a:r>
              <a:rPr lang="ru-RU" sz="1400" i="1" dirty="0">
                <a:solidFill>
                  <a:srgbClr val="FF0000"/>
                </a:solidFill>
              </a:rPr>
              <a:t>Выбрать свой правильный, истинный путь,</a:t>
            </a:r>
            <a:br>
              <a:rPr lang="ru-RU" sz="1400" i="1" dirty="0">
                <a:solidFill>
                  <a:srgbClr val="FF0000"/>
                </a:solidFill>
              </a:rPr>
            </a:br>
            <a:r>
              <a:rPr lang="ru-RU" sz="1400" i="1" dirty="0">
                <a:solidFill>
                  <a:srgbClr val="FF0000"/>
                </a:solidFill>
              </a:rPr>
              <a:t>Твердо идя по нему, не свернуть,</a:t>
            </a:r>
            <a:br>
              <a:rPr lang="ru-RU" sz="1400" i="1" dirty="0">
                <a:solidFill>
                  <a:srgbClr val="FF0000"/>
                </a:solidFill>
              </a:rPr>
            </a:br>
            <a:r>
              <a:rPr lang="ru-RU" sz="1400" i="1" dirty="0">
                <a:solidFill>
                  <a:srgbClr val="FF0000"/>
                </a:solidFill>
              </a:rPr>
              <a:t>Не оказаться на бездорожье.</a:t>
            </a:r>
            <a:br>
              <a:rPr lang="ru-RU" sz="1400" i="1" dirty="0">
                <a:solidFill>
                  <a:srgbClr val="FF0000"/>
                </a:solidFill>
              </a:rPr>
            </a:br>
            <a:r>
              <a:rPr lang="ru-RU" sz="1400" i="1" dirty="0">
                <a:solidFill>
                  <a:srgbClr val="FF0000"/>
                </a:solidFill>
              </a:rPr>
              <a:t>Счастья, удачи и помощи Божьей!</a:t>
            </a:r>
          </a:p>
          <a:p>
            <a:pPr fontAlgn="base"/>
            <a:r>
              <a:rPr lang="ru-RU" sz="1400" i="1" dirty="0">
                <a:solidFill>
                  <a:srgbClr val="FF0000"/>
                </a:solidFill>
              </a:rPr>
              <a:t>В благополучии будущей жизни</a:t>
            </a:r>
            <a:br>
              <a:rPr lang="ru-RU" sz="1400" i="1" dirty="0">
                <a:solidFill>
                  <a:srgbClr val="FF0000"/>
                </a:solidFill>
              </a:rPr>
            </a:br>
            <a:r>
              <a:rPr lang="ru-RU" sz="1400" i="1" dirty="0">
                <a:solidFill>
                  <a:srgbClr val="FF0000"/>
                </a:solidFill>
              </a:rPr>
              <a:t>И в процветании нашей Отчизны</a:t>
            </a:r>
            <a:br>
              <a:rPr lang="ru-RU" sz="1400" i="1" dirty="0">
                <a:solidFill>
                  <a:srgbClr val="FF0000"/>
                </a:solidFill>
              </a:rPr>
            </a:br>
            <a:r>
              <a:rPr lang="ru-RU" sz="1400" i="1" dirty="0">
                <a:solidFill>
                  <a:srgbClr val="FF0000"/>
                </a:solidFill>
              </a:rPr>
              <a:t>Многое будет зависеть от вас.</a:t>
            </a:r>
            <a:br>
              <a:rPr lang="ru-RU" sz="1400" i="1" dirty="0">
                <a:solidFill>
                  <a:srgbClr val="FF0000"/>
                </a:solidFill>
              </a:rPr>
            </a:br>
            <a:r>
              <a:rPr lang="ru-RU" sz="1400" i="1" dirty="0">
                <a:solidFill>
                  <a:srgbClr val="FF0000"/>
                </a:solidFill>
              </a:rPr>
              <a:t>Помните это, друзья. В добрый час!</a:t>
            </a:r>
          </a:p>
          <a:p>
            <a:pPr fontAlgn="base"/>
            <a:r>
              <a:rPr lang="ru-RU" sz="1400" i="1" dirty="0">
                <a:solidFill>
                  <a:srgbClr val="FF0000"/>
                </a:solidFill>
              </a:rPr>
              <a:t>Хочется видеть вас мудрыми, добрыми.</a:t>
            </a:r>
            <a:br>
              <a:rPr lang="ru-RU" sz="1400" i="1" dirty="0">
                <a:solidFill>
                  <a:srgbClr val="FF0000"/>
                </a:solidFill>
              </a:rPr>
            </a:br>
            <a:r>
              <a:rPr lang="ru-RU" sz="1400" i="1" dirty="0">
                <a:solidFill>
                  <a:srgbClr val="FF0000"/>
                </a:solidFill>
              </a:rPr>
              <a:t>Будьте терпимыми к людям и скромными.</a:t>
            </a:r>
            <a:br>
              <a:rPr lang="ru-RU" sz="1400" i="1" dirty="0">
                <a:solidFill>
                  <a:srgbClr val="FF0000"/>
                </a:solidFill>
              </a:rPr>
            </a:br>
            <a:r>
              <a:rPr lang="ru-RU" sz="1400" i="1" dirty="0">
                <a:solidFill>
                  <a:srgbClr val="FF0000"/>
                </a:solidFill>
              </a:rPr>
              <a:t>Пусть пригодятся вам школьные знания</a:t>
            </a:r>
            <a:br>
              <a:rPr lang="ru-RU" sz="1400" i="1" dirty="0">
                <a:solidFill>
                  <a:srgbClr val="FF0000"/>
                </a:solidFill>
              </a:rPr>
            </a:br>
            <a:r>
              <a:rPr lang="ru-RU" sz="1400" i="1" dirty="0">
                <a:solidFill>
                  <a:srgbClr val="FF0000"/>
                </a:solidFill>
              </a:rPr>
              <a:t>В добрых делах и благих начинаниях!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1561" y="5328209"/>
            <a:ext cx="706437" cy="738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8738" y="611565"/>
            <a:ext cx="2420886" cy="1944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7682" y="2181225"/>
            <a:ext cx="2030317" cy="1742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287" y="3498053"/>
            <a:ext cx="2090260" cy="1694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5844" y="3615340"/>
            <a:ext cx="2263989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725" y="5265658"/>
            <a:ext cx="1962150" cy="146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4001" y="5065585"/>
            <a:ext cx="1962150" cy="146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7" name="Picture 11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7683" y="5004048"/>
            <a:ext cx="1466850" cy="196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8" name="Picture 1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749" y="6776750"/>
            <a:ext cx="1962150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9" name="Picture 1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7469" y="3473670"/>
            <a:ext cx="1095375" cy="196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2896" y="3473670"/>
            <a:ext cx="1095375" cy="196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1" name="Picture 15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5829" y="6420018"/>
            <a:ext cx="2290302" cy="154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13" descr="C:\Users\ПК\Desktop\torzhiestviennaialinieikak1sientiabriaprishiolsientiabrdolghozhdannyidliashkolnikovosobiennozhielannyi_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5156" y="2355726"/>
            <a:ext cx="652979" cy="1205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3898342" y="18008"/>
            <a:ext cx="29025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В добрый  путь, дорогие выпускники!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2765</TotalTime>
  <Words>234</Words>
  <Application>Microsoft Office PowerPoint</Application>
  <PresentationFormat>Экран (4:3)</PresentationFormat>
  <Paragraphs>62</Paragraphs>
  <Slides>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Солнцестояние</vt:lpstr>
      <vt:lpstr> </vt:lpstr>
      <vt:lpstr>Презентация PowerPoint</vt:lpstr>
      <vt:lpstr>Презентация PowerPoint</vt:lpstr>
      <vt:lpstr>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Школьный Калейдоскоп</dc:title>
  <dc:creator>рушания</dc:creator>
  <cp:lastModifiedBy>RePack by Diakov</cp:lastModifiedBy>
  <cp:revision>299</cp:revision>
  <cp:lastPrinted>2016-02-13T10:54:32Z</cp:lastPrinted>
  <dcterms:created xsi:type="dcterms:W3CDTF">2013-09-28T04:10:37Z</dcterms:created>
  <dcterms:modified xsi:type="dcterms:W3CDTF">2019-06-15T15:35:13Z</dcterms:modified>
</cp:coreProperties>
</file>